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23"/>
  </p:notesMasterIdLst>
  <p:handoutMasterIdLst>
    <p:handoutMasterId r:id="rId24"/>
  </p:handoutMasterIdLst>
  <p:sldIdLst>
    <p:sldId id="281" r:id="rId5"/>
    <p:sldId id="360" r:id="rId6"/>
    <p:sldId id="355" r:id="rId7"/>
    <p:sldId id="354" r:id="rId8"/>
    <p:sldId id="353" r:id="rId9"/>
    <p:sldId id="283" r:id="rId10"/>
    <p:sldId id="361" r:id="rId11"/>
    <p:sldId id="363" r:id="rId12"/>
    <p:sldId id="362" r:id="rId13"/>
    <p:sldId id="366" r:id="rId14"/>
    <p:sldId id="364" r:id="rId15"/>
    <p:sldId id="356" r:id="rId16"/>
    <p:sldId id="272" r:id="rId17"/>
    <p:sldId id="365" r:id="rId18"/>
    <p:sldId id="284" r:id="rId19"/>
    <p:sldId id="368" r:id="rId20"/>
    <p:sldId id="358" r:id="rId21"/>
    <p:sldId id="367" r:id="rId2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2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88" d="100"/>
          <a:sy n="88" d="100"/>
        </p:scale>
        <p:origin x="37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2E815-0D19-41DC-B01B-4D608769620A}" type="doc">
      <dgm:prSet loTypeId="urn:microsoft.com/office/officeart/2005/8/layout/default" loCatId="other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0EC77375-C4F7-411E-84BD-8E2CA4665502}" type="pres">
      <dgm:prSet presAssocID="{E5B2E815-0D19-41DC-B01B-4D608769620A}" presName="diagram" presStyleCnt="0">
        <dgm:presLayoutVars>
          <dgm:dir/>
          <dgm:resizeHandles val="exact"/>
        </dgm:presLayoutVars>
      </dgm:prSet>
      <dgm:spPr/>
    </dgm:pt>
  </dgm:ptLst>
  <dgm:cxnLst>
    <dgm:cxn modelId="{7E1D485E-0D34-4E64-B240-FC9DE2941DEF}" type="presOf" srcId="{E5B2E815-0D19-41DC-B01B-4D608769620A}" destId="{0EC77375-C4F7-411E-84BD-8E2CA4665502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1B37238-5D6D-4D8B-BAB9-5854ABE9317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2020/10/28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6E61FC8-8FFB-4594-9FA3-515ECB44C91E}" type="datetime1">
              <a:rPr lang="zh-CN" altLang="en-US" smtClean="0"/>
              <a:pPr/>
              <a:t>2020/10/28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CFAAAB6-A2C6-4A85-A3A1-98EFBA61C967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i="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ID=d924773e-9a16-4d6d-9803-8cb819e99682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
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Recipe=text_billboard
Type=TextOnly
Variant=0
FamilyID=AccentBoxWalbaum_Zero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4704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9693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635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7398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2563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450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8151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332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249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4981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7104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729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长方形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3 张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长方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图片占位符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7" name="图片占位符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8" name="日期占位符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页脚占位符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4 张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长方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图片占位符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7" name="图片占位符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8" name="日期占位符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页脚占位符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图片占位符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1" name="文本占位符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图片占位符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  <p:sp>
        <p:nvSpPr>
          <p:cNvPr id="24" name="图片占位符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  <p:sp>
        <p:nvSpPr>
          <p:cNvPr id="25" name="图片占位符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长方形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长方形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长方形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2 张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图片占位符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长方形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长方形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 useBgFill="1">
        <p:nvSpPr>
          <p:cNvPr id="4" name="长方形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长方形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照片</a:t>
            </a:r>
          </a:p>
        </p:txBody>
      </p:sp>
      <p:sp>
        <p:nvSpPr>
          <p:cNvPr id="10" name="图片占位符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照片</a:t>
            </a:r>
          </a:p>
        </p:txBody>
      </p:sp>
      <p:sp>
        <p:nvSpPr>
          <p:cNvPr id="16" name="图片占位符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照片</a:t>
            </a:r>
          </a:p>
        </p:txBody>
      </p:sp>
      <p:sp>
        <p:nvSpPr>
          <p:cNvPr id="27" name="长方形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2" name="图片占位符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照片</a:t>
            </a:r>
          </a:p>
        </p:txBody>
      </p:sp>
      <p:sp>
        <p:nvSpPr>
          <p:cNvPr id="33" name="图片占位符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照片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7" name="文本占位符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38" name="文本占位符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39" name="文本占位符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40" name="文本占位符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  <p:sp>
        <p:nvSpPr>
          <p:cNvPr id="41" name="文本占位符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CN" altLang="en-US" noProof="0"/>
              <a:t>姓名</a:t>
            </a:r>
          </a:p>
          <a:p>
            <a:pPr lvl="1" rtl="0"/>
            <a:r>
              <a:rPr lang="zh-CN" altLang="en-US" noProof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长方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5" name="长方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长方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5" name="长方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内容占位符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spcBef>
                <a:spcPts val="1000"/>
              </a:spcBef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5A5C87-DF58-40C8-B092-1DE63DB4547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5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b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bmp"/><Relationship Id="rId5" Type="http://schemas.openxmlformats.org/officeDocument/2006/relationships/image" Target="../media/image3.bmp"/><Relationship Id="rId4" Type="http://schemas.openxmlformats.org/officeDocument/2006/relationships/image" Target="../media/image2.b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sz="6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大众点评数据分析及预测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发言者：韦奕辉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946CD2-BB92-44A0-94E8-7455F3ED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数据获取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A99C8B-F670-48F6-918C-37159AC1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城市</a:t>
            </a:r>
            <a:endParaRPr lang="en-US" altLang="zh-CN" sz="2400" dirty="0"/>
          </a:p>
          <a:p>
            <a:r>
              <a:rPr lang="zh-CN" altLang="en-US" sz="2400" dirty="0"/>
              <a:t>商圈</a:t>
            </a:r>
            <a:endParaRPr lang="en-US" altLang="zh-CN" sz="2400" dirty="0"/>
          </a:p>
          <a:p>
            <a:r>
              <a:rPr lang="zh-CN" altLang="en-US" sz="2400" dirty="0"/>
              <a:t>店名</a:t>
            </a:r>
            <a:endParaRPr lang="en-US" altLang="zh-CN" sz="2400" dirty="0"/>
          </a:p>
          <a:p>
            <a:r>
              <a:rPr lang="zh-CN" altLang="en-US" sz="2400" dirty="0"/>
              <a:t>人均</a:t>
            </a:r>
            <a:endParaRPr lang="en-US" altLang="zh-CN" sz="2400" dirty="0"/>
          </a:p>
          <a:p>
            <a:r>
              <a:rPr lang="zh-CN" altLang="en-US" sz="2400" dirty="0"/>
              <a:t>评分</a:t>
            </a:r>
            <a:endParaRPr lang="en-US" altLang="zh-CN" sz="2400" dirty="0"/>
          </a:p>
          <a:p>
            <a:r>
              <a:rPr lang="zh-CN" altLang="en-US" sz="2400" dirty="0"/>
              <a:t>类型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928FCF-1F64-487A-86D8-2B7C72549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大众点评数据分析及预测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90C101-6511-4B76-8D57-50458637D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CN" noProof="0" smtClean="0"/>
              <a:pPr/>
              <a:t>10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E12BA9-13AE-4064-A491-F6FF4E1DA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826" y="2293874"/>
            <a:ext cx="4843165" cy="382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3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主题四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D061C-023A-4DD9-8847-DD7718553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流计算</a:t>
            </a:r>
          </a:p>
        </p:txBody>
      </p:sp>
    </p:spTree>
    <p:extLst>
      <p:ext uri="{BB962C8B-B14F-4D97-AF65-F5344CB8AC3E}">
        <p14:creationId xmlns:p14="http://schemas.microsoft.com/office/powerpoint/2010/main" val="418308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EB919-4F65-4B5E-ADF3-272AD780E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F48DDF-62CA-455C-A7CB-AB86D3378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流准备和监听</a:t>
            </a:r>
            <a:endPara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B6A6F4-FC75-45A7-B6F8-488E7FD18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大众点评数据分析及预测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701FBF44-1F57-4664-8847-9214C41B4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BA0A44-8901-4BD1-8164-D0CECD45B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640080"/>
            <a:ext cx="8890016" cy="12290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C565580-7DF7-4956-BE30-5F9CA78B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770" y="640080"/>
            <a:ext cx="7690957" cy="412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51886-AA43-422E-B193-F1F3DF7D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流计算</a:t>
            </a:r>
          </a:p>
        </p:txBody>
      </p:sp>
      <p:graphicFrame>
        <p:nvGraphicFramePr>
          <p:cNvPr id="4" name="内容占位符 3" descr="时间线">
            <a:extLst>
              <a:ext uri="{FF2B5EF4-FFF2-40B4-BE49-F238E27FC236}">
                <a16:creationId xmlns:a16="http://schemas.microsoft.com/office/drawing/2014/main" id="{93897051-DA8D-4072-A594-51769F8D5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6414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页脚占位符 4">
            <a:extLst>
              <a:ext uri="{FF2B5EF4-FFF2-40B4-BE49-F238E27FC236}">
                <a16:creationId xmlns:a16="http://schemas.microsoft.com/office/drawing/2014/main" id="{79D51A1C-737E-43FC-8D3B-86E4D3CC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大众点评数据分析及预测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幻灯片编号占位符 5">
            <a:extLst>
              <a:ext uri="{FF2B5EF4-FFF2-40B4-BE49-F238E27FC236}">
                <a16:creationId xmlns:a16="http://schemas.microsoft.com/office/drawing/2014/main" id="{4BD4F9CE-26BB-4441-99A7-B6599E9C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9DDE88-094E-4F14-9966-5A8523B3B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925" y="2108261"/>
            <a:ext cx="6091475" cy="32360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384A63-5595-421F-8952-9D6AD53773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006" y="2108261"/>
            <a:ext cx="5956917" cy="11122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45916F-BE6F-439E-A7EC-22CDB938D7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0246" y="2386051"/>
            <a:ext cx="6614603" cy="35501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3688330-CB27-48BB-89E2-EF61A37CCF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8600" y="2759179"/>
            <a:ext cx="6614603" cy="35501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8AAB05-0B30-4268-9E7D-9A0DB37545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924" y="2531997"/>
            <a:ext cx="6791201" cy="364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主题五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D061C-023A-4DD9-8847-DD7718553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最终结果展示</a:t>
            </a:r>
          </a:p>
        </p:txBody>
      </p:sp>
    </p:spTree>
    <p:extLst>
      <p:ext uri="{BB962C8B-B14F-4D97-AF65-F5344CB8AC3E}">
        <p14:creationId xmlns:p14="http://schemas.microsoft.com/office/powerpoint/2010/main" val="240479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结果动态展示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各商圈饭店分布图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891D156-FB7C-4C78-B73A-E34105B8EEC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345935" y="2372650"/>
            <a:ext cx="5097381" cy="823912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各种类饭店人均消费与数量的关系图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E205B217-8183-4076-A009-A93B01FC37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页脚占位符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大众点评数据分析及预测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9F620E-F4A0-4087-A206-2F7996EC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68" y="3196562"/>
            <a:ext cx="8782460" cy="29685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74765F-5B3D-47F5-88C9-63AB22DD9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327" y="3197243"/>
            <a:ext cx="8180725" cy="30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6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 build="p"/>
      <p:bldP spid="1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6F29E-62BF-406E-A734-F1690E90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推荐系统展示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925457-E7D3-4495-98FC-ED9FF51FD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顾客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3DA2A9-D29B-40C4-9991-05DBF0E483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60A087-81C9-4A37-957A-FCBAF5DE1D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商家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E9B26F-CFF2-45E8-BC43-98934C5E84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0A44F4-9D77-4938-A4F0-878B74F0B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noProof="0"/>
              <a:t>9/4/20XX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3B503E-4343-432A-99BF-DF5BBD503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2A5C34-740B-4CEE-B8C4-34A1A5DD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CN" noProof="0" smtClean="0"/>
              <a:pPr/>
              <a:t>16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9B87F8-506A-443A-A68B-AA18B686E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89" y="3203687"/>
            <a:ext cx="8322721" cy="30041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1FCD6D-6297-4E63-87A5-FF6D5AC7A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11" y="3203688"/>
            <a:ext cx="10231984" cy="274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9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3" presetClass="exit" presetSubtype="32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animEffect transition="out" filter="plus(out)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build="p"/>
      <p:bldP spid="4" grpId="1" build="p"/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E9372-10C9-4FE2-AA18-D3757770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结论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3CCB26-C7B5-4926-8F38-01AA28C00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大众点评的反爬取严重限制了数据的选取范围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zh-CN" altLang="en-US" dirty="0"/>
              <a:t>资金不足，无法购买服务器，只能用虚拟机跑，但是速度其实还可以接受</a:t>
            </a:r>
            <a:endParaRPr lang="en-US" altLang="zh-CN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pyspark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工具很好用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其实大体上看各种类饭店人均、数量、分布之间的关系都差不多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9" name="图片占位符 18" descr="在纸垫上写">
            <a:extLst>
              <a:ext uri="{FF2B5EF4-FFF2-40B4-BE49-F238E27FC236}">
                <a16:creationId xmlns:a16="http://schemas.microsoft.com/office/drawing/2014/main" id="{B9DA24F4-B703-4FC0-9F8E-A952502DA90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38" r="138"/>
          <a:stretch/>
        </p:blipFill>
        <p:spPr/>
      </p:pic>
      <p:pic>
        <p:nvPicPr>
          <p:cNvPr id="21" name="图片占位符 20" descr="使用平板电脑的女士">
            <a:extLst>
              <a:ext uri="{FF2B5EF4-FFF2-40B4-BE49-F238E27FC236}">
                <a16:creationId xmlns:a16="http://schemas.microsoft.com/office/drawing/2014/main" id="{87A22160-1F99-4B20-87AD-2F9117F992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268" r="268"/>
          <a:stretch/>
        </p:blipFill>
        <p:spPr/>
      </p:pic>
      <p:pic>
        <p:nvPicPr>
          <p:cNvPr id="23" name="图片占位符 22" descr="一群专业人士围成一圈坐着">
            <a:extLst>
              <a:ext uri="{FF2B5EF4-FFF2-40B4-BE49-F238E27FC236}">
                <a16:creationId xmlns:a16="http://schemas.microsoft.com/office/drawing/2014/main" id="{0006A4E5-E551-4887-9767-4EBBCDF54EB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t="59" b="59"/>
          <a:stretch/>
        </p:blipFill>
        <p:spPr/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B606C04-4F4E-47CE-849C-FC29852F5B1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大众点评数据分析及预测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891003F3-F17A-4CAC-B7CA-4C498BA84E7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579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C2896-A607-459F-84D2-BA51CE13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9403BE-5146-401A-9F39-9E7BD2EBD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大众点评数据分析及预测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E992FA-04FB-4321-872C-0C5398B16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CN" noProof="0" smtClean="0"/>
              <a:pPr/>
              <a:t>18</a:t>
            </a:fld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85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>
            <a:extLst>
              <a:ext uri="{FF2B5EF4-FFF2-40B4-BE49-F238E27FC236}">
                <a16:creationId xmlns:a16="http://schemas.microsoft.com/office/drawing/2014/main" id="{3B0FAD77-BC9B-4F5F-94D5-AA246F14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团队</a:t>
            </a:r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ECFE66B6-B6A8-4238-9AF9-89E257E29B3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顾正昕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1600" dirty="0"/>
              <a:t>181250037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C87B2471-18AE-4799-A4F4-EECC094915B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李昂</a:t>
            </a:r>
          </a:p>
          <a:p>
            <a:pPr rtl="0"/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181250064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45744750-2CD0-4319-A8B5-DADF25ED571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陶志豪</a:t>
            </a:r>
          </a:p>
          <a:p>
            <a:pPr rtl="0"/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181250130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CFA11B12-E514-47E0-8EF5-FD0B750A93B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韦奕辉</a:t>
            </a:r>
          </a:p>
          <a:p>
            <a:pPr rtl="0"/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181250150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3640D080-6669-441A-9220-A6E428DD1EF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张之扬</a:t>
            </a:r>
          </a:p>
          <a:p>
            <a:pPr rtl="0"/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181250189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页脚占位符 13">
            <a:extLst>
              <a:ext uri="{FF2B5EF4-FFF2-40B4-BE49-F238E27FC236}">
                <a16:creationId xmlns:a16="http://schemas.microsoft.com/office/drawing/2014/main" id="{08C90A15-9E96-4CA9-83EA-49AB7F1981A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大众点评数据分析及预测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BFF618EE-5A1C-450F-9B69-114AD205798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6E7B62D-C52B-493E-A969-AEE44CD1331F}"/>
              </a:ext>
            </a:extLst>
          </p:cNvPr>
          <p:cNvGrpSpPr/>
          <p:nvPr/>
        </p:nvGrpSpPr>
        <p:grpSpPr>
          <a:xfrm>
            <a:off x="576072" y="2788552"/>
            <a:ext cx="11151876" cy="1515432"/>
            <a:chOff x="576072" y="2788552"/>
            <a:chExt cx="11151876" cy="151543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2DBA879-F675-40FF-93D0-73B208A1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" y="2823608"/>
              <a:ext cx="1480376" cy="147584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EA19AE1-03C2-49C7-948D-194B68724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1440" y="2788552"/>
              <a:ext cx="1482279" cy="148227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B3A5607-9583-4B01-8D9E-7B5E99437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44602" y="2823608"/>
              <a:ext cx="1480376" cy="1480376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0EDB303-C014-4A51-B1EB-6455B0FA6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65861" y="2830488"/>
              <a:ext cx="1462087" cy="1462087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31AB861-FD65-4F5A-9CC1-8E18A7F6D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9232" y="2789503"/>
              <a:ext cx="1480376" cy="1480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213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  <p:bldP spid="26" grpId="0" build="p"/>
      <p:bldP spid="27" grpId="0" build="p"/>
      <p:bldP spid="28" grpId="0" build="p"/>
      <p:bldP spid="2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F4A85B-2AC6-4E29-B074-AB92F8FA9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5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目录   </a:t>
            </a:r>
            <a:r>
              <a:rPr lang="en-US" altLang="zh-CN" sz="5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占位符 10" descr="团队合作手势">
            <a:extLst>
              <a:ext uri="{FF2B5EF4-FFF2-40B4-BE49-F238E27FC236}">
                <a16:creationId xmlns:a16="http://schemas.microsoft.com/office/drawing/2014/main" id="{41749033-B92E-4E63-82DE-801849DA2B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" r="16"/>
          <a:stretch/>
        </p:blipFill>
        <p:spPr/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2AB0EB-0819-41F4-99E9-C02FA0DAF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lnSpc>
                <a:spcPct val="110000"/>
              </a:lnSpc>
              <a:buNone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主题一    研究问题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主题二    总体架构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主题三    数据获取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主题四    流计算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 rtl="0">
              <a:lnSpc>
                <a:spcPct val="110000"/>
              </a:lnSpc>
              <a:buNone/>
            </a:pPr>
            <a:r>
              <a:rPr lang="zh-CN" altLang="en-US" dirty="0"/>
              <a:t>主题五    最终结果展示</a:t>
            </a: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4E39E-D8A0-4428-97D8-FE545232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大众点评数据分析及预测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B49FA539-2DA6-4197-AA13-56E0C339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大众点评网于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2003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年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月成立于上海。大众点评是中国领先的本地生活信息及交易平台，也是全球最早建立的独立第三方消费点评网站。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大众点评月活跃用户数超过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亿，收录商户数量超过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1400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万家 ，覆盖全国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2500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多个城市及美国、日本、法国等近百个热门旅游国家和地区。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8" name="图片占位符 17" descr="一位女士指着什么东西，另外三个人在一旁看着">
            <a:extLst>
              <a:ext uri="{FF2B5EF4-FFF2-40B4-BE49-F238E27FC236}">
                <a16:creationId xmlns:a16="http://schemas.microsoft.com/office/drawing/2014/main" id="{1A615CC8-9DF3-484C-8E7E-BA035F9390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" r="2"/>
          <a:stretch/>
        </p:blipFill>
        <p:spPr>
          <a:xfrm>
            <a:off x="7684007" y="1847088"/>
            <a:ext cx="4507992" cy="412394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AA4C69-0A73-4F4E-99EE-28F33F801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006" y="473224"/>
            <a:ext cx="4507993" cy="137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8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主题一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D061C-023A-4DD9-8847-DD7718553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研究问题</a:t>
            </a:r>
          </a:p>
        </p:txBody>
      </p:sp>
    </p:spTree>
    <p:extLst>
      <p:ext uri="{BB962C8B-B14F-4D97-AF65-F5344CB8AC3E}">
        <p14:creationId xmlns:p14="http://schemas.microsoft.com/office/powerpoint/2010/main" val="217754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问题？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04ECD3-5BBE-4B4D-B620-F0E950411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顾客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AAC603-347B-4FCF-A25E-5F462065D3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去哪吃</a:t>
            </a:r>
            <a:endParaRPr lang="en-US" altLang="zh-CN" dirty="0"/>
          </a:p>
          <a:p>
            <a:r>
              <a:rPr lang="zh-CN" altLang="en-US" dirty="0"/>
              <a:t>吃什么</a:t>
            </a:r>
            <a:endParaRPr lang="en-US" altLang="zh-CN" dirty="0"/>
          </a:p>
          <a:p>
            <a:r>
              <a:rPr lang="zh-CN" altLang="en-US" dirty="0"/>
              <a:t>要花多少钱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E2101B96-B0F4-49BC-A653-4C14D37B4A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商家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A3C85DC4-F14A-497E-88D0-8E6C33AEBE7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zh-CN" altLang="en-US" dirty="0"/>
              <a:t>在哪开店</a:t>
            </a:r>
            <a:endParaRPr lang="en-US" altLang="zh-CN" dirty="0"/>
          </a:p>
          <a:p>
            <a:r>
              <a:rPr lang="zh-CN" altLang="en-US" dirty="0"/>
              <a:t>做什么菜</a:t>
            </a:r>
            <a:endParaRPr lang="en-US" altLang="zh-CN" dirty="0"/>
          </a:p>
          <a:p>
            <a:r>
              <a:rPr lang="zh-CN" altLang="en-US" dirty="0"/>
              <a:t>能不能赚钱</a:t>
            </a:r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D65C8300-CD8E-4F35-9B79-C5DE7AD9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大众点评数据分析及预测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幻灯片编号占位符 5">
            <a:extLst>
              <a:ext uri="{FF2B5EF4-FFF2-40B4-BE49-F238E27FC236}">
                <a16:creationId xmlns:a16="http://schemas.microsoft.com/office/drawing/2014/main" id="{4E797B30-1740-4A68-A40B-1D255EBC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274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6" grpId="0" uiExpand="1" build="p"/>
      <p:bldP spid="11" grpId="0" build="p"/>
      <p:bldP spid="1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主题二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D061C-023A-4DD9-8847-DD7718553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总体架构</a:t>
            </a:r>
          </a:p>
        </p:txBody>
      </p:sp>
    </p:spTree>
    <p:extLst>
      <p:ext uri="{BB962C8B-B14F-4D97-AF65-F5344CB8AC3E}">
        <p14:creationId xmlns:p14="http://schemas.microsoft.com/office/powerpoint/2010/main" val="406272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D8EB379-C2CC-4FF3-B8FA-623CEAB87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总体架构</a:t>
            </a:r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98DFFE4B-67B4-489F-B673-C7BA70CE71ED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pPr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大众点评数据分析及预测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66017FC-20CF-47AB-91C6-924ECCF97C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A65A5C87-DF58-40C8-B092-1DE63DB4547E}" type="slidenum">
              <a:rPr lang="en-US" altLang="zh-CN" noProof="0" smtClean="0"/>
              <a:pPr/>
              <a:t>8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CA4B4C58-2015-493B-9708-7BD34E1A29FE}"/>
              </a:ext>
            </a:extLst>
          </p:cNvPr>
          <p:cNvSpPr txBox="1">
            <a:spLocks/>
          </p:cNvSpPr>
          <p:nvPr/>
        </p:nvSpPr>
        <p:spPr>
          <a:xfrm>
            <a:off x="1115568" y="2478024"/>
            <a:ext cx="10168128" cy="36941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数据获取</a:t>
            </a:r>
            <a:endParaRPr lang="en-US" altLang="zh-CN" sz="2400" dirty="0"/>
          </a:p>
          <a:p>
            <a:r>
              <a:rPr lang="zh-CN" altLang="en-US" sz="2400" dirty="0"/>
              <a:t>流准备和监听</a:t>
            </a:r>
            <a:endParaRPr lang="en-US" altLang="zh-CN" sz="2400" dirty="0"/>
          </a:p>
          <a:p>
            <a:r>
              <a:rPr lang="zh-CN" altLang="en-US" sz="2400" dirty="0"/>
              <a:t>流计算</a:t>
            </a:r>
            <a:endParaRPr lang="en-US" altLang="zh-CN" sz="2400" dirty="0"/>
          </a:p>
          <a:p>
            <a:r>
              <a:rPr lang="zh-CN" altLang="en-US" sz="2400" dirty="0"/>
              <a:t>获得动态结果</a:t>
            </a:r>
            <a:endParaRPr lang="en-US" altLang="zh-CN" sz="2400" dirty="0"/>
          </a:p>
          <a:p>
            <a:r>
              <a:rPr lang="zh-CN" altLang="en-US" sz="2400" dirty="0"/>
              <a:t>建立推荐算法</a:t>
            </a:r>
          </a:p>
        </p:txBody>
      </p:sp>
    </p:spTree>
    <p:extLst>
      <p:ext uri="{BB962C8B-B14F-4D97-AF65-F5344CB8AC3E}">
        <p14:creationId xmlns:p14="http://schemas.microsoft.com/office/powerpoint/2010/main" val="9718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4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主题三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D061C-023A-4DD9-8847-DD7718553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数据获取</a:t>
            </a:r>
          </a:p>
        </p:txBody>
      </p:sp>
    </p:spTree>
    <p:extLst>
      <p:ext uri="{BB962C8B-B14F-4D97-AF65-F5344CB8AC3E}">
        <p14:creationId xmlns:p14="http://schemas.microsoft.com/office/powerpoint/2010/main" val="216764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73_TF89213316_Win32.potx" id="{B9697663-8A13-4D0C-8445-E0904855684C}" vid="{F6BFED06-006F-4BAE-BD29-CA867238DD1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演示文稿</Template>
  <TotalTime>4598</TotalTime>
  <Words>378</Words>
  <Application>Microsoft Office PowerPoint</Application>
  <PresentationFormat>宽屏</PresentationFormat>
  <Paragraphs>108</Paragraphs>
  <Slides>18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1" baseType="lpstr">
      <vt:lpstr>Microsoft YaHei UI</vt:lpstr>
      <vt:lpstr>Arial</vt:lpstr>
      <vt:lpstr>AccentBoxVTI</vt:lpstr>
      <vt:lpstr>大众点评数据分析及预测</vt:lpstr>
      <vt:lpstr>团队</vt:lpstr>
      <vt:lpstr>目录   Content</vt:lpstr>
      <vt:lpstr>简介</vt:lpstr>
      <vt:lpstr>主题一</vt:lpstr>
      <vt:lpstr>问题？</vt:lpstr>
      <vt:lpstr>主题二</vt:lpstr>
      <vt:lpstr>总体架构</vt:lpstr>
      <vt:lpstr>主题三</vt:lpstr>
      <vt:lpstr>数据获取</vt:lpstr>
      <vt:lpstr>主题四</vt:lpstr>
      <vt:lpstr>PowerPoint 演示文稿</vt:lpstr>
      <vt:lpstr>流计算</vt:lpstr>
      <vt:lpstr>主题五</vt:lpstr>
      <vt:lpstr>结果动态展示</vt:lpstr>
      <vt:lpstr>推荐系统展示</vt:lpstr>
      <vt:lpstr>结论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大众点评数据分析及预测</dc:title>
  <dc:creator>山田 妖怪</dc:creator>
  <cp:lastModifiedBy>山田 妖怪</cp:lastModifiedBy>
  <cp:revision>30</cp:revision>
  <dcterms:created xsi:type="dcterms:W3CDTF">2020-10-25T09:49:41Z</dcterms:created>
  <dcterms:modified xsi:type="dcterms:W3CDTF">2020-10-28T14:33:42Z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